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1" r:id="rId7"/>
    <p:sldId id="260" r:id="rId8"/>
    <p:sldId id="262" r:id="rId9"/>
    <p:sldId id="264" r:id="rId10"/>
    <p:sldId id="263" r:id="rId11"/>
    <p:sldId id="265" r:id="rId12"/>
  </p:sldIdLst>
  <p:sldSz cx="9144000" cy="6858000" type="screen4x3"/>
  <p:notesSz cx="6797675" cy="9926638"/>
  <p:defaultTextStyle>
    <a:defPPr>
      <a:defRPr lang="de-CH"/>
    </a:defPPr>
    <a:lvl1pPr algn="l" rtl="0" fontAlgn="base">
      <a:lnSpc>
        <a:spcPts val="2900"/>
      </a:lnSpc>
      <a:spcBef>
        <a:spcPct val="0"/>
      </a:spcBef>
      <a:spcAft>
        <a:spcPct val="0"/>
      </a:spcAft>
      <a:defRPr sz="2500" b="1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lnSpc>
        <a:spcPts val="2900"/>
      </a:lnSpc>
      <a:spcBef>
        <a:spcPct val="0"/>
      </a:spcBef>
      <a:spcAft>
        <a:spcPct val="0"/>
      </a:spcAft>
      <a:defRPr sz="2500" b="1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lnSpc>
        <a:spcPts val="2900"/>
      </a:lnSpc>
      <a:spcBef>
        <a:spcPct val="0"/>
      </a:spcBef>
      <a:spcAft>
        <a:spcPct val="0"/>
      </a:spcAft>
      <a:defRPr sz="2500" b="1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lnSpc>
        <a:spcPts val="2900"/>
      </a:lnSpc>
      <a:spcBef>
        <a:spcPct val="0"/>
      </a:spcBef>
      <a:spcAft>
        <a:spcPct val="0"/>
      </a:spcAft>
      <a:defRPr sz="2500" b="1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lnSpc>
        <a:spcPts val="2900"/>
      </a:lnSpc>
      <a:spcBef>
        <a:spcPct val="0"/>
      </a:spcBef>
      <a:spcAft>
        <a:spcPct val="0"/>
      </a:spcAft>
      <a:defRPr sz="2500" b="1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b="1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b="1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b="1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b="1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0797" autoAdjust="0"/>
  </p:normalViewPr>
  <p:slideViewPr>
    <p:cSldViewPr>
      <p:cViewPr varScale="1">
        <p:scale>
          <a:sx n="105" d="100"/>
          <a:sy n="105" d="100"/>
        </p:scale>
        <p:origin x="-17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45" cy="49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4" tIns="46347" rIns="92694" bIns="46347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30" y="0"/>
            <a:ext cx="2946145" cy="49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4" tIns="46347" rIns="92694" bIns="46347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826"/>
            <a:ext cx="2946145" cy="49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4" tIns="46347" rIns="92694" bIns="46347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 b="0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30" y="9429826"/>
            <a:ext cx="2946145" cy="49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4" tIns="46347" rIns="92694" bIns="46347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0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D08C1328-DCB5-415A-803E-503A332E1B9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636069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45" cy="49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4" tIns="46347" rIns="92694" bIns="46347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30" y="0"/>
            <a:ext cx="2946145" cy="49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4" tIns="46347" rIns="92694" bIns="46347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5" y="4714913"/>
            <a:ext cx="4983666" cy="4466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4" tIns="46347" rIns="92694" bIns="463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noProof="0" smtClean="0"/>
              <a:t>Klicken Sie, um die Formate des Vorlagentextes zu bearbeiten</a:t>
            </a:r>
          </a:p>
          <a:p>
            <a:pPr lvl="1"/>
            <a:r>
              <a:rPr lang="de-CH" altLang="de-DE" noProof="0" smtClean="0"/>
              <a:t>Zweite Ebene</a:t>
            </a:r>
          </a:p>
          <a:p>
            <a:pPr lvl="2"/>
            <a:r>
              <a:rPr lang="de-CH" altLang="de-DE" noProof="0" smtClean="0"/>
              <a:t>Dritte Ebene</a:t>
            </a:r>
          </a:p>
          <a:p>
            <a:pPr lvl="3"/>
            <a:r>
              <a:rPr lang="de-CH" altLang="de-DE" noProof="0" smtClean="0"/>
              <a:t>Vierte Ebene</a:t>
            </a:r>
          </a:p>
          <a:p>
            <a:pPr lvl="4"/>
            <a:r>
              <a:rPr lang="de-CH" altLang="de-DE" noProof="0" smtClean="0"/>
              <a:t>Fünfte Ebene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826"/>
            <a:ext cx="2946145" cy="49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4" tIns="46347" rIns="92694" bIns="46347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30" y="9429826"/>
            <a:ext cx="2946145" cy="496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94" tIns="46347" rIns="92694" bIns="46347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2806AAE-98B5-490A-94B3-D681536CD1E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8554605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06AAE-98B5-490A-94B3-D681536CD1ED}" type="slidenum">
              <a:rPr lang="de-CH" altLang="de-DE" smtClean="0"/>
              <a:pPr>
                <a:defRPr/>
              </a:pPr>
              <a:t>1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646479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06AAE-98B5-490A-94B3-D681536CD1ED}" type="slidenum">
              <a:rPr lang="de-CH" altLang="de-DE" smtClean="0"/>
              <a:pPr>
                <a:defRPr/>
              </a:pPr>
              <a:t>10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68215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06AAE-98B5-490A-94B3-D681536CD1ED}" type="slidenum">
              <a:rPr lang="de-CH" altLang="de-DE" smtClean="0"/>
              <a:pPr>
                <a:defRPr/>
              </a:pPr>
              <a:t>2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655183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18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Arabisch, chinesisch, deutsch, englisch,</a:t>
            </a:r>
            <a:r>
              <a:rPr lang="de-CH" sz="1800" baseline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spanisch, tigrinya, französisch, kroatisch, italienisch, türkisch, tamilisch, portugiesisch, (russisch), (ungarisch), albanisch, slowenisch, thai</a:t>
            </a:r>
          </a:p>
          <a:p>
            <a:r>
              <a:rPr lang="de-CH" sz="1800" baseline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Benutzung: 5.- Benutzungsausweis, 6 Stunden pro Woche geöffnet, Veranstaltungen (Erzähl- und Bastelnachmittag, Erzähl mir eine Geschichte in versch. Sprachen, Sprachencafes [deutsch, franz., engl., span. und port.]…)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06AAE-98B5-490A-94B3-D681536CD1ED}" type="slidenum">
              <a:rPr lang="de-CH" altLang="de-DE" smtClean="0"/>
              <a:pPr>
                <a:defRPr/>
              </a:pPr>
              <a:t>3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745996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06AAE-98B5-490A-94B3-D681536CD1ED}" type="slidenum">
              <a:rPr lang="de-CH" altLang="de-DE" smtClean="0"/>
              <a:pPr>
                <a:defRPr/>
              </a:pPr>
              <a:t>4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803925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200" b="0" i="0" u="none" strike="noStrike" kern="1200" baseline="0" smtClean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06AAE-98B5-490A-94B3-D681536CD1ED}" type="slidenum">
              <a:rPr lang="de-CH" altLang="de-DE" smtClean="0"/>
              <a:pPr>
                <a:defRPr/>
              </a:pPr>
              <a:t>5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658088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16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Lehrpläne TG wurden von</a:t>
            </a:r>
            <a:r>
              <a:rPr lang="de-CH" sz="1600" baseline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ZH übernommen.</a:t>
            </a:r>
          </a:p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06AAE-98B5-490A-94B3-D681536CD1ED}" type="slidenum">
              <a:rPr lang="de-CH" altLang="de-DE" smtClean="0"/>
              <a:pPr>
                <a:defRPr/>
              </a:pPr>
              <a:t>6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774106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Bibliomedia: </a:t>
            </a:r>
          </a:p>
          <a:p>
            <a:r>
              <a:rPr lang="de-CH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Zweisprachige Texte, Texte mit Übersetzungen in viele Sprachen, Geschichten, in denen</a:t>
            </a:r>
            <a:r>
              <a:rPr lang="de-CH" sz="1400" baseline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versch. Sprachen vorkommen, </a:t>
            </a:r>
            <a:r>
              <a:rPr lang="de-CH" sz="140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multikulturelle Vers- und Gedichtsammlungen, Wörterbücher, Sprachdidaktik</a:t>
            </a:r>
          </a:p>
          <a:p>
            <a:r>
              <a:rPr lang="de-CH" sz="140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Albanisch/Arabisch/Englisch/Kroatisch/Portugiesisch/Serbisch/Spanisch/Tamilisch/Türkisch, Easy Reader</a:t>
            </a:r>
            <a:r>
              <a:rPr lang="de-CH" sz="1400" baseline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Deutsch, Kamishibai, Publikationen Flyer zu mehrsprachigkeit in Schule und Bibliothek, Wimmelbild mit vielsprachigen Glossar zum Thema Bibliothek</a:t>
            </a:r>
            <a:endParaRPr lang="de-CH" sz="140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de-CH" sz="1400" baseline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Mondomedia: Bibliomedia Leihangebot, div. Buchhandlungen Schweiz und int. Bezugsquellen, Stand Frühling 2015</a:t>
            </a:r>
          </a:p>
          <a:p>
            <a:r>
              <a:rPr lang="de-CH" sz="1400" baseline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Netzwerk SIMS: Sprachförderung in mehrsprachigen Schulen</a:t>
            </a:r>
          </a:p>
          <a:p>
            <a:r>
              <a:rPr lang="de-CH" sz="1400" baseline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Volksschulamt ZH: pdf mit Büchern (zwei- und mehrsprachig), Bilderbücher, Volesebücher, Lernmaterialien</a:t>
            </a:r>
          </a:p>
          <a:p>
            <a:r>
              <a:rPr lang="de-CH" sz="1400" baseline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Datenbank PHZ: Lehrmittel, Unterrichtshilfen und -ideen, mehrsprachige Medien, Webseiten, Kurse</a:t>
            </a:r>
            <a:endParaRPr lang="de-CH" sz="1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06AAE-98B5-490A-94B3-D681536CD1ED}" type="slidenum">
              <a:rPr lang="de-CH" altLang="de-DE" smtClean="0"/>
              <a:pPr>
                <a:defRPr/>
              </a:pPr>
              <a:t>7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026522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06AAE-98B5-490A-94B3-D681536CD1ED}" type="slidenum">
              <a:rPr lang="de-CH" altLang="de-DE" smtClean="0"/>
              <a:pPr>
                <a:defRPr/>
              </a:pPr>
              <a:t>8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45538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sz="18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806AAE-98B5-490A-94B3-D681536CD1ED}" type="slidenum">
              <a:rPr lang="de-CH" altLang="de-DE" smtClean="0"/>
              <a:pPr>
                <a:defRPr/>
              </a:pPr>
              <a:t>9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87068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31"/>
          <p:cNvSpPr>
            <a:spLocks noChangeArrowheads="1"/>
          </p:cNvSpPr>
          <p:nvPr userDrawn="1"/>
        </p:nvSpPr>
        <p:spPr bwMode="auto">
          <a:xfrm>
            <a:off x="3794125" y="2338388"/>
            <a:ext cx="16002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pic>
        <p:nvPicPr>
          <p:cNvPr id="5" name="Picture 1034" descr="S:\Daten\Allgemein_Vorlagen\KTG113_Horizont_ppt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3429000"/>
            <a:ext cx="8636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35"/>
          <p:cNvSpPr>
            <a:spLocks noChangeArrowheads="1"/>
          </p:cNvSpPr>
          <p:nvPr userDrawn="1"/>
        </p:nvSpPr>
        <p:spPr bwMode="auto">
          <a:xfrm>
            <a:off x="593725" y="582613"/>
            <a:ext cx="3598863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lnSpc>
                <a:spcPts val="1600"/>
              </a:lnSpc>
            </a:pPr>
            <a:r>
              <a:rPr lang="de-CH" altLang="de-DE" sz="1400" dirty="0"/>
              <a:t>Kantonsbibliothek</a:t>
            </a:r>
          </a:p>
        </p:txBody>
      </p:sp>
      <p:sp>
        <p:nvSpPr>
          <p:cNvPr id="1638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593725" y="4114800"/>
            <a:ext cx="7848600" cy="1371600"/>
          </a:xfrm>
        </p:spPr>
        <p:txBody>
          <a:bodyPr/>
          <a:lstStyle>
            <a:lvl1pPr>
              <a:lnSpc>
                <a:spcPts val="5000"/>
              </a:lnSpc>
              <a:defRPr sz="4400"/>
            </a:lvl1pPr>
          </a:lstStyle>
          <a:p>
            <a:pPr lvl="0"/>
            <a:r>
              <a:rPr lang="de-CH" altLang="de-DE" noProof="0" smtClean="0"/>
              <a:t>Klicken Sie, um das Titelformat zu bearbeiten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1981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40D74A-A79F-4C66-AB2A-AE72E9C866BB}" type="datetime1">
              <a:rPr lang="de-CH" altLang="de-DE"/>
              <a:pPr>
                <a:defRPr/>
              </a:pPr>
              <a:t>15.03.2017</a:t>
            </a:fld>
            <a:endParaRPr lang="de-CH" altLang="de-DE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2DD514-B826-4728-8E90-9DCCBC43ED0B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725" y="620688"/>
            <a:ext cx="2505600" cy="85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599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197A6-762C-4D9B-A816-C3DAEE158011}" type="datetime1">
              <a:rPr lang="de-CH" altLang="de-DE"/>
              <a:pPr>
                <a:defRPr/>
              </a:pPr>
              <a:t>15.03.2017</a:t>
            </a:fld>
            <a:endParaRPr lang="de-CH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2DB63-AC5E-4E3E-8282-D349F1B22E39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66209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29425" y="1366838"/>
            <a:ext cx="2085975" cy="48815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68325" y="1366838"/>
            <a:ext cx="6108700" cy="488156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229C7-FB14-425B-A99A-CCF72D414F3E}" type="datetime1">
              <a:rPr lang="de-CH" altLang="de-DE"/>
              <a:pPr>
                <a:defRPr/>
              </a:pPr>
              <a:t>15.03.2017</a:t>
            </a:fld>
            <a:endParaRPr lang="de-CH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43F5C-CC02-4A3E-8078-A7936B0C88B1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59863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FB02B-5C0B-4855-92EB-906E046A3402}" type="datetime1">
              <a:rPr lang="de-CH" altLang="de-DE"/>
              <a:pPr>
                <a:defRPr/>
              </a:pPr>
              <a:t>15.03.2017</a:t>
            </a:fld>
            <a:endParaRPr lang="de-CH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C1250-608F-4080-A1F1-381EE1D80F1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93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4CE1B-9F2C-44EB-B14C-1B8BBD590CAB}" type="datetime1">
              <a:rPr lang="de-CH" altLang="de-DE"/>
              <a:pPr>
                <a:defRPr/>
              </a:pPr>
              <a:t>15.03.2017</a:t>
            </a:fld>
            <a:endParaRPr lang="de-CH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0605-0500-4396-B650-F5EEC844EB2D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2536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68325" y="2270125"/>
            <a:ext cx="4097338" cy="397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18063" y="2270125"/>
            <a:ext cx="4097337" cy="397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61FE4-2B99-432A-BD8F-66F604E048D5}" type="datetime1">
              <a:rPr lang="de-CH" altLang="de-DE"/>
              <a:pPr>
                <a:defRPr/>
              </a:pPr>
              <a:t>15.03.2017</a:t>
            </a:fld>
            <a:endParaRPr lang="de-CH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4BA84-9C15-4085-869F-67CF82FCF5A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4296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DBDC3-E115-4E83-AE25-F72F13217FD8}" type="datetime1">
              <a:rPr lang="de-CH" altLang="de-DE"/>
              <a:pPr>
                <a:defRPr/>
              </a:pPr>
              <a:t>15.03.2017</a:t>
            </a:fld>
            <a:endParaRPr lang="de-CH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8A9E7-15AB-479A-919B-449F28FCB2D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46745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7ABB5-7C36-4E7F-8A4B-AAEF24479973}" type="datetime1">
              <a:rPr lang="de-CH" altLang="de-DE"/>
              <a:pPr>
                <a:defRPr/>
              </a:pPr>
              <a:t>15.03.2017</a:t>
            </a:fld>
            <a:endParaRPr lang="de-CH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3F6EC-2AD2-435B-B2DB-1C54992F8B5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30968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4CBCB-3631-44BC-B619-04BB5C1468A4}" type="datetime1">
              <a:rPr lang="de-CH" altLang="de-DE"/>
              <a:pPr>
                <a:defRPr/>
              </a:pPr>
              <a:t>15.03.2017</a:t>
            </a:fld>
            <a:endParaRPr lang="de-CH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4885A-5EF0-4BCA-A7B3-BB9B3696A782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937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275B2-06BF-4843-91B1-1B7F05972D2A}" type="datetime1">
              <a:rPr lang="de-CH" altLang="de-DE"/>
              <a:pPr>
                <a:defRPr/>
              </a:pPr>
              <a:t>15.03.2017</a:t>
            </a:fld>
            <a:endParaRPr lang="de-CH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79745-243F-4839-BE1A-B047625EB274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907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30241-0A28-4DF2-8B69-452A7D95C4CB}" type="datetime1">
              <a:rPr lang="de-CH" altLang="de-DE"/>
              <a:pPr>
                <a:defRPr/>
              </a:pPr>
              <a:t>15.03.2017</a:t>
            </a:fld>
            <a:endParaRPr lang="de-CH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14044-E9FB-459B-B093-4A661BF94E8F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95674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8325" y="1366838"/>
            <a:ext cx="8347075" cy="862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8325" y="2270125"/>
            <a:ext cx="8347075" cy="397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Klicken Sie, um die Formate des Vorlagentextes zu bearbeiten</a:t>
            </a:r>
          </a:p>
          <a:p>
            <a:pPr lvl="1"/>
            <a:r>
              <a:rPr lang="de-CH" altLang="de-DE" smtClean="0"/>
              <a:t>Zweite Ebene</a:t>
            </a:r>
          </a:p>
          <a:p>
            <a:pPr lvl="2"/>
            <a:r>
              <a:rPr lang="de-CH" altLang="de-DE" smtClean="0"/>
              <a:t>Dritte Ebene</a:t>
            </a:r>
          </a:p>
          <a:p>
            <a:pPr lvl="3"/>
            <a:r>
              <a:rPr lang="de-CH" altLang="de-DE" smtClean="0"/>
              <a:t>Vierte Ebene</a:t>
            </a:r>
          </a:p>
          <a:p>
            <a:pPr lvl="4"/>
            <a:r>
              <a:rPr lang="de-CH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8325" y="6318250"/>
            <a:ext cx="1905000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7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1D1F46D-9182-4A9A-8880-DC19560BA3C9}" type="datetime1">
              <a:rPr lang="de-CH" altLang="de-DE"/>
              <a:pPr>
                <a:defRPr/>
              </a:pPr>
              <a:t>15.03.2017</a:t>
            </a:fld>
            <a:endParaRPr lang="de-CH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7338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7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CH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3600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7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F1CFC64-4E45-4CD9-834F-38E081266236}" type="slidenum">
              <a:rPr lang="de-CH" altLang="de-DE"/>
              <a:pPr>
                <a:defRPr/>
              </a:pPr>
              <a:t>‹Nr.›</a:t>
            </a:fld>
            <a:endParaRPr lang="de-CH" altLang="de-DE"/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3794125" y="2338388"/>
            <a:ext cx="16002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de-DE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76275" y="1290638"/>
            <a:ext cx="8220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593725" y="533400"/>
            <a:ext cx="3598863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500" b="1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2500" b="1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2500" b="1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2500" b="1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2500" b="1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lnSpc>
                <a:spcPts val="1400"/>
              </a:lnSpc>
            </a:pPr>
            <a:r>
              <a:rPr lang="de-CH" altLang="de-DE" sz="1200"/>
              <a:t>Kantonsbibliothek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138" y="404664"/>
            <a:ext cx="1515600" cy="5194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29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29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29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29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2900"/>
        </a:lnSpc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klick.ch/uebrige/angebote/show/literatur-aus-erster-hand-8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v-ef.lehrplan.ch/index.php?code=b|1|11|5|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-ef.lehrplan.ch/index.php?code=b|1|11|6|2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sk-unterricht.tg.ch/angebote-und-beratung/angebote-zu-unterrichtsthemen/interkulturelle-paedagogik.html/43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phzh.ch/de/Dienstleistungen/ipe/Projekte-und-Mandate/Europaweite-Projekte/Datenbank_Mehrsprachigkeit-EU-Projekt_Amuse/Datenbank-Mehrsprachigkeit/" TargetMode="External"/><Relationship Id="rId3" Type="http://schemas.openxmlformats.org/officeDocument/2006/relationships/hyperlink" Target="http://www.bibliomedia.ch/de/publikationen/Dokumente/liste_zweisprachige_buecher_14.04.09.pdf" TargetMode="External"/><Relationship Id="rId7" Type="http://schemas.openxmlformats.org/officeDocument/2006/relationships/hyperlink" Target="http://www.vsa.zh.ch/internet/bildungsdirektion/vsa/de/schulbetrieb_und_unterricht/faecher/sprache/heimatliche_sprache_kultur_hsk/_jcr_content/contentPar/morethemes/morethemesitems/416_1300895820464.spooler.download.1376311667897.pdf/liste_mehrsprachige_buecher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etzwerk-sims.ch/" TargetMode="External"/><Relationship Id="rId5" Type="http://schemas.openxmlformats.org/officeDocument/2006/relationships/hyperlink" Target="http://www.mondomedia.ch/fileadmin/files/pdf/Bezugsquellen_022015.pdf" TargetMode="External"/><Relationship Id="rId4" Type="http://schemas.openxmlformats.org/officeDocument/2006/relationships/hyperlink" Target="http://www.bibliomedia.ch/de/angebote/buchkollektionen.asp?navid=4" TargetMode="External"/><Relationship Id="rId9" Type="http://schemas.openxmlformats.org/officeDocument/2006/relationships/hyperlink" Target="http://www.bischu.zh.ch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iomedia.ch/de/angebote/projekt_willkommen_Links_Medien_Infos.as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olfsburg.de/newsroom/2015/11/26/09/19/stadtbibliothek-deutschlerne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domedia.ch/theorie_und_praxis/kurs_mondomedia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terbiblio.ch/" TargetMode="External"/><Relationship Id="rId5" Type="http://schemas.openxmlformats.org/officeDocument/2006/relationships/hyperlink" Target="http://www.sikjm.ch/neu-elternratgeber-in-14-sprachen-news/" TargetMode="External"/><Relationship Id="rId4" Type="http://schemas.openxmlformats.org/officeDocument/2006/relationships/hyperlink" Target="http://www.netzwerk-sims.ch/weiterbildungsangebot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altLang="de-DE" smtClean="0"/>
              <a:t>Höck für Verantwortliche von Schulbibliotheken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8325" y="1366838"/>
            <a:ext cx="8347075" cy="622002"/>
          </a:xfrm>
        </p:spPr>
        <p:txBody>
          <a:bodyPr/>
          <a:lstStyle/>
          <a:p>
            <a:r>
              <a:rPr lang="de-CH" smtClean="0"/>
              <a:t>Erzählkultur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916832"/>
            <a:ext cx="8347075" cy="870843"/>
          </a:xfrm>
        </p:spPr>
        <p:txBody>
          <a:bodyPr/>
          <a:lstStyle/>
          <a:p>
            <a:r>
              <a:rPr lang="de-CH" smtClean="0"/>
              <a:t>Ostschweizer Autorenlesung – </a:t>
            </a:r>
            <a:r>
              <a:rPr lang="de-CH" smtClean="0">
                <a:hlinkClick r:id="rId3"/>
              </a:rPr>
              <a:t>Literatur aus erster Hand</a:t>
            </a:r>
            <a:endParaRPr lang="de-CH" smtClean="0"/>
          </a:p>
          <a:p>
            <a:pPr marL="0" indent="0">
              <a:buNone/>
            </a:pP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C1250-608F-4080-A1F1-381EE1D80F1F}" type="slidenum">
              <a:rPr lang="de-CH" altLang="de-DE" smtClean="0"/>
              <a:pPr>
                <a:defRPr/>
              </a:pPr>
              <a:t>10</a:t>
            </a:fld>
            <a:endParaRPr lang="de-CH" altLang="de-DE"/>
          </a:p>
        </p:txBody>
      </p:sp>
      <p:sp>
        <p:nvSpPr>
          <p:cNvPr id="6" name="Titel 1"/>
          <p:cNvSpPr txBox="1">
            <a:spLocks/>
          </p:cNvSpPr>
          <p:nvPr/>
        </p:nvSpPr>
        <p:spPr bwMode="auto">
          <a:xfrm>
            <a:off x="594653" y="3284984"/>
            <a:ext cx="8347075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lnSpc>
                <a:spcPts val="29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de-CH" kern="0" smtClean="0"/>
              <a:t>Fazit und Diskussion</a:t>
            </a:r>
            <a:endParaRPr lang="de-CH" kern="0"/>
          </a:p>
        </p:txBody>
      </p:sp>
      <p:sp>
        <p:nvSpPr>
          <p:cNvPr id="9" name="Inhaltsplatzhalter 2"/>
          <p:cNvSpPr txBox="1">
            <a:spLocks/>
          </p:cNvSpPr>
          <p:nvPr/>
        </p:nvSpPr>
        <p:spPr bwMode="auto">
          <a:xfrm>
            <a:off x="539552" y="4015449"/>
            <a:ext cx="8347075" cy="2293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9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7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5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</a:pPr>
            <a:r>
              <a:rPr lang="de-CH" b="0" kern="0" smtClean="0"/>
              <a:t>Schulbibliotheken mit beschränktem Aktionsradius</a:t>
            </a:r>
          </a:p>
          <a:p>
            <a:pPr lvl="1">
              <a:lnSpc>
                <a:spcPct val="100000"/>
              </a:lnSpc>
            </a:pPr>
            <a:r>
              <a:rPr lang="de-CH" b="0" kern="0" smtClean="0"/>
              <a:t>Ressourcen eher knapp</a:t>
            </a:r>
          </a:p>
          <a:p>
            <a:pPr>
              <a:lnSpc>
                <a:spcPct val="100000"/>
              </a:lnSpc>
            </a:pPr>
            <a:r>
              <a:rPr lang="de-CH" b="0" kern="0" smtClean="0"/>
              <a:t>Unterstützung und Experten in Bereichen </a:t>
            </a:r>
          </a:p>
          <a:p>
            <a:pPr lvl="1">
              <a:lnSpc>
                <a:spcPct val="100000"/>
              </a:lnSpc>
            </a:pPr>
            <a:r>
              <a:rPr lang="de-CH" b="0" kern="0" smtClean="0"/>
              <a:t>mehrsprachige Medien</a:t>
            </a:r>
          </a:p>
          <a:p>
            <a:pPr lvl="1">
              <a:lnSpc>
                <a:spcPct val="100000"/>
              </a:lnSpc>
            </a:pPr>
            <a:r>
              <a:rPr lang="de-CH" b="0" kern="0" smtClean="0"/>
              <a:t>Online Angebote</a:t>
            </a:r>
          </a:p>
          <a:p>
            <a:pPr lvl="1">
              <a:lnSpc>
                <a:spcPct val="100000"/>
              </a:lnSpc>
            </a:pPr>
            <a:r>
              <a:rPr lang="de-CH" b="0" kern="0" smtClean="0"/>
              <a:t>Weiterbildungen</a:t>
            </a:r>
          </a:p>
          <a:p>
            <a:pPr>
              <a:lnSpc>
                <a:spcPct val="100000"/>
              </a:lnSpc>
            </a:pPr>
            <a:endParaRPr lang="de-CH" b="0" kern="0" smtClean="0"/>
          </a:p>
          <a:p>
            <a:pPr marL="0" indent="0">
              <a:lnSpc>
                <a:spcPct val="100000"/>
              </a:lnSpc>
              <a:buFontTx/>
              <a:buNone/>
            </a:pPr>
            <a:endParaRPr lang="de-CH" b="0" kern="0"/>
          </a:p>
        </p:txBody>
      </p:sp>
    </p:spTree>
    <p:extLst>
      <p:ext uri="{BB962C8B-B14F-4D97-AF65-F5344CB8AC3E}">
        <p14:creationId xmlns:p14="http://schemas.microsoft.com/office/powerpoint/2010/main" val="1764443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Fremdsprachen als Zweitsprache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CH" sz="1800" smtClean="0"/>
              <a:t>Pflege der Erstsprache (Muttersprache) als Grundlage für das Erlernen des Deutschen und weiterer Sprachen.</a:t>
            </a:r>
          </a:p>
          <a:p>
            <a:pPr marL="0" indent="0">
              <a:buNone/>
            </a:pPr>
            <a:r>
              <a:rPr lang="de-CH" sz="1800" smtClean="0"/>
              <a:t>Ist das ein zwingendes Thema im Regelunterricht und eine Aufgabe der Schulbibliothek?</a:t>
            </a:r>
          </a:p>
          <a:p>
            <a:pPr marL="0" indent="0">
              <a:buNone/>
            </a:pPr>
            <a:endParaRPr lang="de-CH" sz="1800" smtClean="0"/>
          </a:p>
          <a:p>
            <a:r>
              <a:rPr lang="de-CH" smtClean="0"/>
              <a:t>Medienangebot im Thurgau</a:t>
            </a:r>
          </a:p>
          <a:p>
            <a:r>
              <a:rPr lang="de-CH" smtClean="0"/>
              <a:t>Netzwerk und Zusammenhang mit Schulen: HSK</a:t>
            </a:r>
          </a:p>
          <a:p>
            <a:r>
              <a:rPr lang="de-CH" smtClean="0"/>
              <a:t>Bezugsquellen für Fremdsprachiges</a:t>
            </a:r>
          </a:p>
          <a:p>
            <a:r>
              <a:rPr lang="de-CH"/>
              <a:t>Medien und Onlineangebote für </a:t>
            </a:r>
            <a:r>
              <a:rPr lang="de-CH" smtClean="0"/>
              <a:t>Flüchtlinge</a:t>
            </a:r>
          </a:p>
          <a:p>
            <a:r>
              <a:rPr lang="de-CH" smtClean="0"/>
              <a:t>Dachvereine und ihr Weiterbildungskurse</a:t>
            </a:r>
          </a:p>
          <a:p>
            <a:r>
              <a:rPr lang="de-CH" smtClean="0"/>
              <a:t>Erzählkultur (wenig Schriftlichkeit)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C1250-608F-4080-A1F1-381EE1D80F1F}" type="slidenum">
              <a:rPr lang="de-CH" altLang="de-DE" smtClean="0"/>
              <a:pPr>
                <a:defRPr/>
              </a:pPr>
              <a:t>2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567164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Medienangebot im Thurgau</a:t>
            </a:r>
            <a:br>
              <a:rPr lang="de-CH" smtClean="0"/>
            </a:br>
            <a:r>
              <a:rPr lang="de-CH" smtClean="0"/>
              <a:t>Bibliothek der Kulturen	 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C1250-608F-4080-A1F1-381EE1D80F1F}" type="slidenum">
              <a:rPr lang="de-CH" altLang="de-DE" smtClean="0"/>
              <a:pPr>
                <a:defRPr/>
              </a:pPr>
              <a:t>3</a:t>
            </a:fld>
            <a:endParaRPr lang="de-CH" alt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483918"/>
            <a:ext cx="1838325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22503"/>
            <a:ext cx="312420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852936"/>
            <a:ext cx="35718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538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Medienangebot innerhalb der Klasse</a:t>
            </a:r>
            <a:br>
              <a:rPr lang="de-CH" smtClean="0"/>
            </a:br>
            <a:r>
              <a:rPr lang="de-CH" smtClean="0"/>
              <a:t>Austausch im Unterricht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mtClean="0"/>
              <a:t>Bücher in Muttersprache mitbringen und sich über Sprache und Schriftbild austauschen.</a:t>
            </a:r>
          </a:p>
          <a:p>
            <a:r>
              <a:rPr lang="de-CH"/>
              <a:t>Mehrsprachige Bücher beiziehen und den Klang der Sprache vergleichen</a:t>
            </a:r>
            <a:r>
              <a:rPr lang="de-CH" smtClean="0"/>
              <a:t>. </a:t>
            </a:r>
          </a:p>
          <a:p>
            <a:pPr marL="0" indent="0">
              <a:buNone/>
            </a:pPr>
            <a:r>
              <a:rPr lang="de-CH" smtClean="0"/>
              <a:t>(</a:t>
            </a:r>
            <a:r>
              <a:rPr lang="de-CH" smtClean="0">
                <a:hlinkClick r:id="rId3"/>
              </a:rPr>
              <a:t>LP D.5.A.1</a:t>
            </a:r>
            <a:r>
              <a:rPr lang="de-CH" smtClean="0"/>
              <a:t>)</a:t>
            </a:r>
          </a:p>
          <a:p>
            <a:r>
              <a:rPr lang="de-CH" smtClean="0"/>
              <a:t>In der Klasse typische Erzählungen aus den Herkunftsländern der Schülerinnen und Schüler behandeln.</a:t>
            </a:r>
          </a:p>
          <a:p>
            <a:pPr marL="0" indent="0">
              <a:buNone/>
            </a:pPr>
            <a:r>
              <a:rPr lang="de-CH" smtClean="0"/>
              <a:t>(</a:t>
            </a:r>
            <a:r>
              <a:rPr lang="de-CH" smtClean="0">
                <a:hlinkClick r:id="rId4"/>
              </a:rPr>
              <a:t>LP D.6.B.1</a:t>
            </a:r>
            <a:r>
              <a:rPr lang="de-CH" smtClean="0"/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C1250-608F-4080-A1F1-381EE1D80F1F}" type="slidenum">
              <a:rPr lang="de-CH" altLang="de-DE" smtClean="0"/>
              <a:pPr>
                <a:defRPr/>
              </a:pPr>
              <a:t>4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0901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HSK Unterricht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mtClean="0"/>
              <a:t>Festigung der Erstsprache erleichtert Erlernen des Deutschen</a:t>
            </a:r>
          </a:p>
          <a:p>
            <a:r>
              <a:rPr lang="de-CH" smtClean="0"/>
              <a:t>Organisiert und angeboten durch Botschaften, Konsulate oder Vereine </a:t>
            </a:r>
          </a:p>
          <a:p>
            <a:r>
              <a:rPr lang="de-CH" smtClean="0"/>
              <a:t>Freiwillig, wird aber im Zeugnis ausgewiesen</a:t>
            </a:r>
          </a:p>
          <a:p>
            <a:r>
              <a:rPr lang="de-CH" smtClean="0"/>
              <a:t>Akkreditierung der Trägerschaft durch Amt für Volksschule Kanton Thurgau</a:t>
            </a:r>
            <a:endParaRPr lang="de-CH"/>
          </a:p>
          <a:p>
            <a:r>
              <a:rPr lang="de-CH" smtClean="0"/>
              <a:t>Albanisch</a:t>
            </a:r>
            <a:r>
              <a:rPr lang="de-CH"/>
              <a:t>, Italienisch, Kroatisch, Polnisch, Portugiesisch, Portugiesisch Brasilianisch, Russisch, Serbisch, Slowenisch, Spanisch, Spanisch Lateinamerika, Tamilisch, </a:t>
            </a:r>
            <a:r>
              <a:rPr lang="de-CH" smtClean="0"/>
              <a:t>Türkisch </a:t>
            </a:r>
          </a:p>
          <a:p>
            <a:endParaRPr lang="de-CH" smtClean="0"/>
          </a:p>
          <a:p>
            <a:endParaRPr lang="de-CH" smtClean="0"/>
          </a:p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C1250-608F-4080-A1F1-381EE1D80F1F}" type="slidenum">
              <a:rPr lang="de-CH" altLang="de-DE" smtClean="0"/>
              <a:pPr>
                <a:defRPr/>
              </a:pPr>
              <a:t>5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788560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HSK Unterricht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mtClean="0">
                <a:hlinkClick r:id="rId3"/>
              </a:rPr>
              <a:t>Rahmenlehrpläne</a:t>
            </a:r>
            <a:r>
              <a:rPr lang="de-CH" smtClean="0"/>
              <a:t>, die auf den Lehrplan der Volksschule abgestimmt sind. </a:t>
            </a:r>
          </a:p>
          <a:p>
            <a:r>
              <a:rPr lang="de-CH" smtClean="0"/>
              <a:t>4.4 </a:t>
            </a:r>
            <a:r>
              <a:rPr lang="de-CH"/>
              <a:t>Lehrmittel und Unterrichtshilfen</a:t>
            </a:r>
          </a:p>
          <a:p>
            <a:pPr marL="400050" lvl="1" indent="0">
              <a:buNone/>
            </a:pPr>
            <a:r>
              <a:rPr lang="de-CH" sz="1800"/>
              <a:t>Die Lehrmittel und Unterrichtshilfen </a:t>
            </a:r>
            <a:r>
              <a:rPr lang="de-CH" sz="1800" smtClean="0"/>
              <a:t>werden von </a:t>
            </a:r>
            <a:r>
              <a:rPr lang="de-CH" sz="1800"/>
              <a:t>den Kursträgern ausgewählt und </a:t>
            </a:r>
            <a:r>
              <a:rPr lang="de-CH" sz="1800" smtClean="0"/>
              <a:t>zur Verfügung </a:t>
            </a:r>
            <a:r>
              <a:rPr lang="de-CH" sz="1800"/>
              <a:t>gestellt. Sie </a:t>
            </a:r>
            <a:r>
              <a:rPr lang="de-CH" sz="1800" smtClean="0"/>
              <a:t>berücksichtigen die </a:t>
            </a:r>
            <a:r>
              <a:rPr lang="de-CH" sz="1800"/>
              <a:t>unterschiedlichen Lernvermögen </a:t>
            </a:r>
            <a:r>
              <a:rPr lang="de-CH" sz="1800" smtClean="0"/>
              <a:t>und Lernziele </a:t>
            </a:r>
            <a:r>
              <a:rPr lang="de-CH" sz="1800"/>
              <a:t>sowie die spezifischen </a:t>
            </a:r>
            <a:r>
              <a:rPr lang="de-CH" sz="1800" smtClean="0"/>
              <a:t>Situationen </a:t>
            </a:r>
            <a:r>
              <a:rPr lang="de-CH" sz="1800" i="1" smtClean="0"/>
              <a:t>(Zweisprachigkeit</a:t>
            </a:r>
            <a:r>
              <a:rPr lang="de-CH" sz="1800" i="1"/>
              <a:t>, </a:t>
            </a:r>
            <a:r>
              <a:rPr lang="de-CH" sz="1800" smtClean="0"/>
              <a:t>Migrationserfahrung</a:t>
            </a:r>
            <a:r>
              <a:rPr lang="de-CH" sz="1800" i="1" smtClean="0"/>
              <a:t>) </a:t>
            </a:r>
            <a:r>
              <a:rPr lang="de-CH" sz="1800" smtClean="0"/>
              <a:t>der </a:t>
            </a:r>
            <a:r>
              <a:rPr lang="de-CH" sz="1800"/>
              <a:t>Schüler und Schülerinnen. </a:t>
            </a:r>
            <a:r>
              <a:rPr lang="de-CH" sz="1800" smtClean="0"/>
              <a:t>Sie helfen</a:t>
            </a:r>
            <a:r>
              <a:rPr lang="de-CH" sz="1800"/>
              <a:t>, die Forderungen des </a:t>
            </a:r>
            <a:r>
              <a:rPr lang="de-CH" sz="1800" smtClean="0"/>
              <a:t>Rahmenlehrplanes zu </a:t>
            </a:r>
            <a:r>
              <a:rPr lang="de-CH" sz="1800"/>
              <a:t>erfüllen, indem sie sich nach </a:t>
            </a:r>
            <a:r>
              <a:rPr lang="de-CH" sz="1800" smtClean="0"/>
              <a:t>diesem richten.</a:t>
            </a:r>
          </a:p>
          <a:p>
            <a:r>
              <a:rPr lang="de-CH" smtClean="0"/>
              <a:t>Stundenpläne, Lehrkräfte und weiterführende Informationen zu Interkulturalität und Mehrsprachigkeit auf der Webseite des </a:t>
            </a:r>
            <a:r>
              <a:rPr lang="de-CH" smtClean="0">
                <a:hlinkClick r:id="rId3"/>
              </a:rPr>
              <a:t>AVK</a:t>
            </a:r>
            <a:endParaRPr lang="de-CH" smtClean="0"/>
          </a:p>
          <a:p>
            <a:r>
              <a:rPr lang="de-CH" smtClean="0"/>
              <a:t>Kontaktperson im AVK TG, Priska Reichmuth</a:t>
            </a:r>
          </a:p>
          <a:p>
            <a:pPr marL="285750"/>
            <a:endParaRPr lang="de-CH" smtClean="0"/>
          </a:p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C1250-608F-4080-A1F1-381EE1D80F1F}" type="slidenum">
              <a:rPr lang="de-CH" altLang="de-DE" smtClean="0"/>
              <a:pPr>
                <a:defRPr/>
              </a:pPr>
              <a:t>6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71857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Bezugsquellen fremdsprachige Medien und zwei- oder mehrsprachige Online-Angebote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mtClean="0"/>
              <a:t>Bibliomedia </a:t>
            </a:r>
          </a:p>
          <a:p>
            <a:pPr lvl="1"/>
            <a:r>
              <a:rPr lang="de-CH" smtClean="0">
                <a:hlinkClick r:id="rId3"/>
              </a:rPr>
              <a:t>Liste mit zweisprachigen Büchern</a:t>
            </a:r>
            <a:endParaRPr lang="de-CH" smtClean="0"/>
          </a:p>
          <a:p>
            <a:pPr lvl="1"/>
            <a:r>
              <a:rPr lang="de-CH" smtClean="0">
                <a:hlinkClick r:id="rId4"/>
              </a:rPr>
              <a:t>Leihangebot für Bibliotheken</a:t>
            </a:r>
            <a:endParaRPr lang="de-CH" smtClean="0"/>
          </a:p>
          <a:p>
            <a:r>
              <a:rPr lang="de-CH" smtClean="0"/>
              <a:t>Mondomedia </a:t>
            </a:r>
            <a:r>
              <a:rPr lang="de-CH" smtClean="0">
                <a:hlinkClick r:id="rId5"/>
              </a:rPr>
              <a:t>PDF mit Bezugsquellen</a:t>
            </a:r>
            <a:endParaRPr lang="de-CH" smtClean="0"/>
          </a:p>
          <a:p>
            <a:r>
              <a:rPr lang="de-CH" smtClean="0">
                <a:hlinkClick r:id="rId6"/>
              </a:rPr>
              <a:t>Netzwerk SIMS</a:t>
            </a:r>
            <a:endParaRPr lang="de-CH" smtClean="0"/>
          </a:p>
          <a:p>
            <a:r>
              <a:rPr lang="de-CH" smtClean="0"/>
              <a:t>VSA ZH, </a:t>
            </a:r>
            <a:r>
              <a:rPr lang="de-CH" smtClean="0">
                <a:hlinkClick r:id="rId7"/>
              </a:rPr>
              <a:t>PDF mit mehrsprachigen Büchern</a:t>
            </a:r>
            <a:endParaRPr lang="de-CH" smtClean="0"/>
          </a:p>
          <a:p>
            <a:r>
              <a:rPr lang="de-CH" smtClean="0"/>
              <a:t>PHZH </a:t>
            </a:r>
            <a:r>
              <a:rPr lang="de-CH" smtClean="0">
                <a:hlinkClick r:id="rId8"/>
              </a:rPr>
              <a:t>Datenbank zu Mehrsprachigkeit</a:t>
            </a:r>
            <a:r>
              <a:rPr lang="de-CH" smtClean="0"/>
              <a:t>, HSK Unterrichtsmaterialien</a:t>
            </a:r>
          </a:p>
          <a:p>
            <a:pPr lvl="1"/>
            <a:r>
              <a:rPr lang="de-CH" smtClean="0">
                <a:hlinkClick r:id="rId9"/>
              </a:rPr>
              <a:t>Bischu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C1250-608F-4080-A1F1-381EE1D80F1F}" type="slidenum">
              <a:rPr lang="de-CH" altLang="de-DE" smtClean="0"/>
              <a:pPr>
                <a:defRPr/>
              </a:pPr>
              <a:t>7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505422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8325" y="1366838"/>
            <a:ext cx="8347075" cy="982042"/>
          </a:xfrm>
        </p:spPr>
        <p:txBody>
          <a:bodyPr/>
          <a:lstStyle/>
          <a:p>
            <a:r>
              <a:rPr lang="de-CH"/>
              <a:t>Bezugsquellen fremdsprachige Medien und zwei- oder mehrsprachige </a:t>
            </a:r>
            <a:r>
              <a:rPr lang="de-CH" smtClean="0"/>
              <a:t>Online-Angebote für Flüchtlinge</a:t>
            </a:r>
            <a:br>
              <a:rPr lang="de-CH" smtClean="0"/>
            </a:br>
            <a:r>
              <a:rPr lang="de-CH" smtClean="0"/>
              <a:t/>
            </a:r>
            <a:br>
              <a:rPr lang="de-CH" smtClean="0"/>
            </a:b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8325" y="2420888"/>
            <a:ext cx="8347075" cy="3827512"/>
          </a:xfrm>
        </p:spPr>
        <p:txBody>
          <a:bodyPr/>
          <a:lstStyle/>
          <a:p>
            <a:r>
              <a:rPr lang="de-CH"/>
              <a:t>Bibliomedia mit </a:t>
            </a:r>
            <a:r>
              <a:rPr lang="de-CH" smtClean="0">
                <a:hlinkClick r:id="rId3"/>
              </a:rPr>
              <a:t>Linkliste</a:t>
            </a:r>
            <a:endParaRPr lang="de-CH" smtClean="0"/>
          </a:p>
          <a:p>
            <a:r>
              <a:rPr lang="de-CH" smtClean="0"/>
              <a:t>Bibliothek der Stadt Wolfsburg, </a:t>
            </a:r>
            <a:r>
              <a:rPr lang="de-CH" smtClean="0">
                <a:hlinkClick r:id="rId4"/>
              </a:rPr>
              <a:t>Link- und Appliste</a:t>
            </a:r>
            <a:endParaRPr lang="de-CH" smtClean="0"/>
          </a:p>
          <a:p>
            <a:r>
              <a:rPr lang="de-CH" smtClean="0"/>
              <a:t>Dokumente von Interbiblio</a:t>
            </a:r>
          </a:p>
          <a:p>
            <a:endParaRPr lang="de-CH" smtClean="0"/>
          </a:p>
          <a:p>
            <a:endParaRPr lang="de-CH"/>
          </a:p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C1250-608F-4080-A1F1-381EE1D80F1F}" type="slidenum">
              <a:rPr lang="de-CH" altLang="de-DE" smtClean="0"/>
              <a:pPr>
                <a:defRPr/>
              </a:pPr>
              <a:t>8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39646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Dachvereine und Weiterbildung Interkulturelles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smtClean="0">
                <a:hlinkClick r:id="rId3"/>
              </a:rPr>
              <a:t>Mondomedia</a:t>
            </a:r>
            <a:endParaRPr lang="de-CH" smtClean="0"/>
          </a:p>
          <a:p>
            <a:r>
              <a:rPr lang="de-CH" smtClean="0">
                <a:hlinkClick r:id="rId4"/>
              </a:rPr>
              <a:t>Netzwerk SIMS </a:t>
            </a:r>
            <a:endParaRPr lang="de-CH" smtClean="0"/>
          </a:p>
          <a:p>
            <a:r>
              <a:rPr lang="de-CH" smtClean="0">
                <a:hlinkClick r:id="rId5"/>
              </a:rPr>
              <a:t>Flyer </a:t>
            </a:r>
            <a:r>
              <a:rPr lang="de-CH" smtClean="0"/>
              <a:t>Leserförderung des SIKJM, merhsprachig</a:t>
            </a:r>
          </a:p>
          <a:p>
            <a:r>
              <a:rPr lang="de-CH" smtClean="0">
                <a:hlinkClick r:id="rId6"/>
              </a:rPr>
              <a:t>Interbiblio</a:t>
            </a:r>
            <a:r>
              <a:rPr lang="de-CH" smtClean="0"/>
              <a:t>, Dachverein der interkulturellen Bibliotheken der Schweiz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2C1250-608F-4080-A1F1-381EE1D80F1F}" type="slidenum">
              <a:rPr lang="de-CH" altLang="de-DE" smtClean="0"/>
              <a:pPr>
                <a:defRPr/>
              </a:pPr>
              <a:t>9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505683791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29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altLang="de-DE" sz="25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ts val="29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altLang="de-DE" sz="25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 ref="">
    <f:field ref="objname" par="" edit="true" text="Fremdsprachen als Zweitsprachen"/>
    <f:field ref="objsubject" par="" edit="true" text=""/>
    <f:field ref="objcreatedby" par="" text="Hefti KB, Lukas"/>
    <f:field ref="objcreatedat" par="" text="10.03.2017 14:39:58"/>
    <f:field ref="objchangedby" par="" text="Hefti KB, Lukas"/>
    <f:field ref="objmodifiedat" par="" text="15.03.2017 10:32:41"/>
    <f:field ref="doc_FSCFOLIO_1_1001_FieldDocumentNumber" par="" text=""/>
    <f:field ref="doc_FSCFOLIO_1_1001_FieldSubject" par="" edit="true" text=""/>
    <f:field ref="FSCFOLIO_1_1001_FieldCurrentUser" par="" text="Lukas Hefti KB"/>
    <f:field ref="CCAPRECONFIG_15_1001_Objektname" par="" edit="true" text="Fremdsprachen als Zweitsprachen"/>
    <f:field ref="CHPRECONFIG_1_1001_Objektname" par="" edit="true" text="Fremdsprachen als Zweitsprachen"/>
  </f:record>
  <f:display par="" text="...">
    <f:field ref="FSCFOLIO_1_1001_FieldCurrentUser" text="Aktueller Benutzer"/>
    <f:field ref="objcreatedat" text="Erzeugt am/um"/>
    <f:field ref="objcreatedby" text="Erzeugt von"/>
    <f:field ref="objmodifiedat" text="Letzte Änderung am/um"/>
    <f:field ref="objchangedby" text="Letzte Änderung von"/>
    <f:field ref="objname" text="Name"/>
    <f:field ref="objsubject" text="Objektbetreff"/>
    <f:field ref="CCAPRECONFIG_15_1001_Objektname" text="Objektname"/>
    <f:field ref="CHPRECONFIG_1_1001_Objektname" text="Objektname"/>
  </f:display>
  <f:display par="" text="Serienbrief">
    <f:field ref="doc_FSCFOLIO_1_1001_FieldSubject" text="Betreff"/>
    <f:field ref="doc_FSCFOLIO_1_1001_FieldDocumentNumber" text="Dokument Nummer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588</Words>
  <Application>Microsoft Office PowerPoint</Application>
  <PresentationFormat>Bildschirmpräsentation (4:3)</PresentationFormat>
  <Paragraphs>88</Paragraphs>
  <Slides>10</Slides>
  <Notes>10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Standarddesign</vt:lpstr>
      <vt:lpstr>Höck für Verantwortliche von Schulbibliotheken</vt:lpstr>
      <vt:lpstr>Fremdsprachen als Zweitsprache</vt:lpstr>
      <vt:lpstr>Medienangebot im Thurgau Bibliothek der Kulturen  </vt:lpstr>
      <vt:lpstr>Medienangebot innerhalb der Klasse Austausch im Unterricht</vt:lpstr>
      <vt:lpstr>HSK Unterricht</vt:lpstr>
      <vt:lpstr>HSK Unterricht</vt:lpstr>
      <vt:lpstr>Bezugsquellen fremdsprachige Medien und zwei- oder mehrsprachige Online-Angebote</vt:lpstr>
      <vt:lpstr>Bezugsquellen fremdsprachige Medien und zwei- oder mehrsprachige Online-Angebote für Flüchtlinge  </vt:lpstr>
      <vt:lpstr>Dachvereine und Weiterbildung Interkulturelles</vt:lpstr>
      <vt:lpstr>Erzählkultur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afidie</dc:creator>
  <cp:lastModifiedBy>kbhef</cp:lastModifiedBy>
  <cp:revision>70</cp:revision>
  <cp:lastPrinted>2017-03-15T09:22:19Z</cp:lastPrinted>
  <dcterms:created xsi:type="dcterms:W3CDTF">2006-01-06T07:40:59Z</dcterms:created>
  <dcterms:modified xsi:type="dcterms:W3CDTF">2017-03-15T09:34:37Z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ELAKGOV@1.1001:PersonalSubjAddress">
    <vt:lpwstr/>
  </property>
  <property fmtid="{D5CDD505-2E9C-101B-9397-08002B2CF9AE}" pid="3" name="FSC#ELAKGOV@1.1001:PersonalSubjSalutation">
    <vt:lpwstr/>
  </property>
  <property fmtid="{D5CDD505-2E9C-101B-9397-08002B2CF9AE}" pid="4" name="FSC#ELAKGOV@1.1001:PersonalSubjSurName">
    <vt:lpwstr/>
  </property>
  <property fmtid="{D5CDD505-2E9C-101B-9397-08002B2CF9AE}" pid="5" name="FSC#ELAKGOV@1.1001:PersonalSubjFirstName">
    <vt:lpwstr/>
  </property>
  <property fmtid="{D5CDD505-2E9C-101B-9397-08002B2CF9AE}" pid="6" name="FSC#ELAKGOV@1.1001:PersonalSubjGender">
    <vt:lpwstr/>
  </property>
  <property fmtid="{D5CDD505-2E9C-101B-9397-08002B2CF9AE}" pid="7" name="FSC#COOELAK@1.1001:CurrentUserEmail">
    <vt:lpwstr>lukas.hefti@tg.ch</vt:lpwstr>
  </property>
  <property fmtid="{D5CDD505-2E9C-101B-9397-08002B2CF9AE}" pid="8" name="FSC#COOELAK@1.1001:CurrentUserRolePos">
    <vt:lpwstr>Sachbearbeiter/in</vt:lpwstr>
  </property>
  <property fmtid="{D5CDD505-2E9C-101B-9397-08002B2CF9AE}" pid="9" name="FSC#COOELAK@1.1001:BaseNumber">
    <vt:lpwstr>01.54.01</vt:lpwstr>
  </property>
  <property fmtid="{D5CDD505-2E9C-101B-9397-08002B2CF9AE}" pid="10" name="FSC#COOELAK@1.1001:SettlementApprovedAt">
    <vt:lpwstr/>
  </property>
  <property fmtid="{D5CDD505-2E9C-101B-9397-08002B2CF9AE}" pid="11" name="FSC#COOELAK@1.1001:ExternalDate">
    <vt:lpwstr/>
  </property>
  <property fmtid="{D5CDD505-2E9C-101B-9397-08002B2CF9AE}" pid="12" name="FSC#COOELAK@1.1001:ApproverTitle">
    <vt:lpwstr/>
  </property>
  <property fmtid="{D5CDD505-2E9C-101B-9397-08002B2CF9AE}" pid="13" name="FSC#COOELAK@1.1001:ApproverSurName">
    <vt:lpwstr/>
  </property>
  <property fmtid="{D5CDD505-2E9C-101B-9397-08002B2CF9AE}" pid="14" name="FSC#COOELAK@1.1001:ApproverFirstName">
    <vt:lpwstr/>
  </property>
  <property fmtid="{D5CDD505-2E9C-101B-9397-08002B2CF9AE}" pid="15" name="FSC#COOELAK@1.1001:ProcessResponsibleFax">
    <vt:lpwstr/>
  </property>
  <property fmtid="{D5CDD505-2E9C-101B-9397-08002B2CF9AE}" pid="16" name="FSC#COOELAK@1.1001:ProcessResponsibleMail">
    <vt:lpwstr/>
  </property>
  <property fmtid="{D5CDD505-2E9C-101B-9397-08002B2CF9AE}" pid="17" name="FSC#COOELAK@1.1001:ProcessResponsiblePhone">
    <vt:lpwstr/>
  </property>
  <property fmtid="{D5CDD505-2E9C-101B-9397-08002B2CF9AE}" pid="18" name="FSC#COOELAK@1.1001:ProcessResponsible">
    <vt:lpwstr/>
  </property>
  <property fmtid="{D5CDD505-2E9C-101B-9397-08002B2CF9AE}" pid="19" name="FSC#COOELAK@1.1001:IncomingSubject">
    <vt:lpwstr/>
  </property>
  <property fmtid="{D5CDD505-2E9C-101B-9397-08002B2CF9AE}" pid="20" name="FSC#COOELAK@1.1001:IncomingNumber">
    <vt:lpwstr/>
  </property>
  <property fmtid="{D5CDD505-2E9C-101B-9397-08002B2CF9AE}" pid="21" name="FSC#COOELAK@1.1001:ExternalRef">
    <vt:lpwstr/>
  </property>
  <property fmtid="{D5CDD505-2E9C-101B-9397-08002B2CF9AE}" pid="22" name="FSC#COOELAK@1.1001:FileRefBarCode">
    <vt:lpwstr>*KB/01.54.01/2013/00010*</vt:lpwstr>
  </property>
  <property fmtid="{D5CDD505-2E9C-101B-9397-08002B2CF9AE}" pid="23" name="FSC#COOELAK@1.1001:RefBarCode">
    <vt:lpwstr>*COO.2103.100.7.1050205*</vt:lpwstr>
  </property>
  <property fmtid="{D5CDD505-2E9C-101B-9397-08002B2CF9AE}" pid="24" name="FSC#COOELAK@1.1001:ObjBarCode">
    <vt:lpwstr>*COO.2103.100.2.6502124*</vt:lpwstr>
  </property>
  <property fmtid="{D5CDD505-2E9C-101B-9397-08002B2CF9AE}" pid="25" name="FSC#COOELAK@1.1001:Priority">
    <vt:lpwstr> ()</vt:lpwstr>
  </property>
  <property fmtid="{D5CDD505-2E9C-101B-9397-08002B2CF9AE}" pid="26" name="FSC#COOELAK@1.1001:OU">
    <vt:lpwstr>Kantonsbibliothek (KB)</vt:lpwstr>
  </property>
  <property fmtid="{D5CDD505-2E9C-101B-9397-08002B2CF9AE}" pid="27" name="FSC#COOELAK@1.1001:CreatedAt">
    <vt:lpwstr>10.03.2017</vt:lpwstr>
  </property>
  <property fmtid="{D5CDD505-2E9C-101B-9397-08002B2CF9AE}" pid="28" name="FSC#COOELAK@1.1001:Department">
    <vt:lpwstr>Kantonsbibliothek (KB)</vt:lpwstr>
  </property>
  <property fmtid="{D5CDD505-2E9C-101B-9397-08002B2CF9AE}" pid="29" name="FSC#COOELAK@1.1001:ApprovedAt">
    <vt:lpwstr/>
  </property>
  <property fmtid="{D5CDD505-2E9C-101B-9397-08002B2CF9AE}" pid="30" name="FSC#COOELAK@1.1001:ApprovedBy">
    <vt:lpwstr/>
  </property>
  <property fmtid="{D5CDD505-2E9C-101B-9397-08002B2CF9AE}" pid="31" name="FSC#COOELAK@1.1001:DispatchedAt">
    <vt:lpwstr/>
  </property>
  <property fmtid="{D5CDD505-2E9C-101B-9397-08002B2CF9AE}" pid="32" name="FSC#COOELAK@1.1001:DispatchedBy">
    <vt:lpwstr/>
  </property>
  <property fmtid="{D5CDD505-2E9C-101B-9397-08002B2CF9AE}" pid="33" name="FSC#COOELAK@1.1001:OwnerFaxExtension">
    <vt:lpwstr/>
  </property>
  <property fmtid="{D5CDD505-2E9C-101B-9397-08002B2CF9AE}" pid="34" name="FSC#COOELAK@1.1001:OwnerExtension">
    <vt:lpwstr>+41 58 345 69 02</vt:lpwstr>
  </property>
  <property fmtid="{D5CDD505-2E9C-101B-9397-08002B2CF9AE}" pid="35" name="FSC#COOELAK@1.1001:Owner">
    <vt:lpwstr>Hefti KB Lukas (Frauenfeld)</vt:lpwstr>
  </property>
  <property fmtid="{D5CDD505-2E9C-101B-9397-08002B2CF9AE}" pid="36" name="FSC#COOELAK@1.1001:Organization">
    <vt:lpwstr/>
  </property>
  <property fmtid="{D5CDD505-2E9C-101B-9397-08002B2CF9AE}" pid="37" name="FSC#COOELAK@1.1001:FileRefOU">
    <vt:lpwstr/>
  </property>
  <property fmtid="{D5CDD505-2E9C-101B-9397-08002B2CF9AE}" pid="38" name="FSC#COOELAK@1.1001:FileRefOrdinal">
    <vt:lpwstr>10</vt:lpwstr>
  </property>
  <property fmtid="{D5CDD505-2E9C-101B-9397-08002B2CF9AE}" pid="39" name="FSC#COOELAK@1.1001:FileRefYear">
    <vt:lpwstr>2013</vt:lpwstr>
  </property>
  <property fmtid="{D5CDD505-2E9C-101B-9397-08002B2CF9AE}" pid="40" name="FSC#COOELAK@1.1001:FileReference">
    <vt:lpwstr>KB/01.54.01/2013/00010</vt:lpwstr>
  </property>
  <property fmtid="{D5CDD505-2E9C-101B-9397-08002B2CF9AE}" pid="41" name="FSC#COOELAK@1.1001:Subject">
    <vt:lpwstr/>
  </property>
  <property fmtid="{D5CDD505-2E9C-101B-9397-08002B2CF9AE}" pid="42" name="FSC#LOCALSW@2103.100:User_Login_red">
    <vt:lpwstr>kbhef@TG.CH_x000d_
lukas.hefti@tg.ch_x000d_
TG\kbhef</vt:lpwstr>
  </property>
  <property fmtid="{D5CDD505-2E9C-101B-9397-08002B2CF9AE}" pid="43" name="FSC#COOSYSTEM@1.1:Container">
    <vt:lpwstr>COO.2103.100.2.6502124</vt:lpwstr>
  </property>
  <property fmtid="{D5CDD505-2E9C-101B-9397-08002B2CF9AE}" pid="44" name="FSC#FSCIBISDOCPROPS@15.1400:DossierRef">
    <vt:lpwstr>KB/01.54.01/2013/00010</vt:lpwstr>
  </property>
  <property fmtid="{D5CDD505-2E9C-101B-9397-08002B2CF9AE}" pid="45" name="FSC#FSCIBISDOCPROPS@15.1400:ReferredBarCode">
    <vt:lpwstr/>
  </property>
  <property fmtid="{D5CDD505-2E9C-101B-9397-08002B2CF9AE}" pid="46" name="FSC#FSCIBISDOCPROPS@15.1400:CreatedBy">
    <vt:lpwstr>Lukas Hefti KB</vt:lpwstr>
  </property>
  <property fmtid="{D5CDD505-2E9C-101B-9397-08002B2CF9AE}" pid="47" name="FSC#FSCIBISDOCPROPS@15.1400:CreatedAt">
    <vt:lpwstr>10.03.2017</vt:lpwstr>
  </property>
  <property fmtid="{D5CDD505-2E9C-101B-9397-08002B2CF9AE}" pid="48" name="FSC#FSCIBISDOCPROPS@15.1400:BGMDiagnoseDetail">
    <vt:lpwstr> </vt:lpwstr>
  </property>
  <property fmtid="{D5CDD505-2E9C-101B-9397-08002B2CF9AE}" pid="49" name="FSC#FSCIBISDOCPROPS@15.1400:BGMDiagnoseAdd">
    <vt:lpwstr> </vt:lpwstr>
  </property>
  <property fmtid="{D5CDD505-2E9C-101B-9397-08002B2CF9AE}" pid="50" name="FSC#FSCIBISDOCPROPS@15.1400:BGMDiagnose">
    <vt:lpwstr> </vt:lpwstr>
  </property>
  <property fmtid="{D5CDD505-2E9C-101B-9397-08002B2CF9AE}" pid="51" name="FSC#FSCIBISDOCPROPS@15.1400:BGMBirthday">
    <vt:lpwstr> </vt:lpwstr>
  </property>
  <property fmtid="{D5CDD505-2E9C-101B-9397-08002B2CF9AE}" pid="52" name="FSC#FSCIBISDOCPROPS@15.1400:BGMZIP">
    <vt:lpwstr> </vt:lpwstr>
  </property>
  <property fmtid="{D5CDD505-2E9C-101B-9397-08002B2CF9AE}" pid="53" name="FSC#FSCIBISDOCPROPS@15.1400:BGMFirstName">
    <vt:lpwstr> </vt:lpwstr>
  </property>
  <property fmtid="{D5CDD505-2E9C-101B-9397-08002B2CF9AE}" pid="54" name="FSC#FSCIBISDOCPROPS@15.1400:BGMName">
    <vt:lpwstr> </vt:lpwstr>
  </property>
  <property fmtid="{D5CDD505-2E9C-101B-9397-08002B2CF9AE}" pid="55" name="FSC#LOCALSW@2103.100:BarCodeDossierRef">
    <vt:lpwstr>KB/01.54.01/2013/00010</vt:lpwstr>
  </property>
  <property fmtid="{D5CDD505-2E9C-101B-9397-08002B2CF9AE}" pid="56" name="FSC#FSCIBISDOCPROPS@15.1400:RRSessionDate">
    <vt:lpwstr/>
  </property>
  <property fmtid="{D5CDD505-2E9C-101B-9397-08002B2CF9AE}" pid="57" name="FSC#FSCIBISDOCPROPS@15.1400:RRBNumber">
    <vt:lpwstr>Nicht verfügbar</vt:lpwstr>
  </property>
  <property fmtid="{D5CDD505-2E9C-101B-9397-08002B2CF9AE}" pid="58" name="FSC#FSCIBISDOCPROPS@15.1400:TopLevelSubjectGroupPosNumber">
    <vt:lpwstr>01.54.01</vt:lpwstr>
  </property>
  <property fmtid="{D5CDD505-2E9C-101B-9397-08002B2CF9AE}" pid="59" name="FSC#FSCIBISDOCPROPS@15.1400:TopLevelDossierResponsible">
    <vt:lpwstr>Hefti KB, Lukas</vt:lpwstr>
  </property>
  <property fmtid="{D5CDD505-2E9C-101B-9397-08002B2CF9AE}" pid="60" name="FSC#FSCIBISDOCPROPS@15.1400:TopLevelDossierRespOrgShortname">
    <vt:lpwstr>KB</vt:lpwstr>
  </property>
  <property fmtid="{D5CDD505-2E9C-101B-9397-08002B2CF9AE}" pid="61" name="FSC#LOCALSW@2103.100:BarCodeTopLevelDossierTitel">
    <vt:lpwstr>Schulbibliotheken 2013-</vt:lpwstr>
  </property>
  <property fmtid="{D5CDD505-2E9C-101B-9397-08002B2CF9AE}" pid="62" name="FSC#FSCIBISDOCPROPS@15.1400:TopLevelDossierTitel">
    <vt:lpwstr>Schulbibliotheken 2013-</vt:lpwstr>
  </property>
  <property fmtid="{D5CDD505-2E9C-101B-9397-08002B2CF9AE}" pid="63" name="FSC#FSCIBISDOCPROPS@15.1400:TopLevelDossierYear">
    <vt:lpwstr>2013</vt:lpwstr>
  </property>
  <property fmtid="{D5CDD505-2E9C-101B-9397-08002B2CF9AE}" pid="64" name="FSC#FSCIBISDOCPROPS@15.1400:TopLevelDossierNumber">
    <vt:lpwstr>10</vt:lpwstr>
  </property>
  <property fmtid="{D5CDD505-2E9C-101B-9397-08002B2CF9AE}" pid="65" name="FSC#LOCALSW@2103.100:BarCodeTopLevelDossierName">
    <vt:lpwstr>Schulbibliotheken 2013- (0010/2013/KB)</vt:lpwstr>
  </property>
  <property fmtid="{D5CDD505-2E9C-101B-9397-08002B2CF9AE}" pid="66" name="FSC#FSCIBISDOCPROPS@15.1400:TopLevelDossierName">
    <vt:lpwstr>Schulbibliotheken 2013- (0010/2013/KB)</vt:lpwstr>
  </property>
  <property fmtid="{D5CDD505-2E9C-101B-9397-08002B2CF9AE}" pid="67" name="FSC#LOCALSW@2103.100:BarCodeOwnerSubFile">
    <vt:lpwstr>Hefti KB</vt:lpwstr>
  </property>
  <property fmtid="{D5CDD505-2E9C-101B-9397-08002B2CF9AE}" pid="68" name="FSC#LOCALSW@2103.100:BarCodeTitleSubFile">
    <vt:lpwstr>Schulbibliotheken 2017</vt:lpwstr>
  </property>
  <property fmtid="{D5CDD505-2E9C-101B-9397-08002B2CF9AE}" pid="69" name="FSC#FSCIBISDOCPROPS@15.1400:TitleSubFile">
    <vt:lpwstr>Schulbibliotheken 2017</vt:lpwstr>
  </property>
  <property fmtid="{D5CDD505-2E9C-101B-9397-08002B2CF9AE}" pid="70" name="FSC#FSCIBISDOCPROPS@15.1400:TopLevelSubfileNumber">
    <vt:lpwstr>9</vt:lpwstr>
  </property>
  <property fmtid="{D5CDD505-2E9C-101B-9397-08002B2CF9AE}" pid="71" name="FSC#LOCALSW@2103.100:BarCodeTopLevelSubfileTitle">
    <vt:lpwstr>Schulbibliotheken 2017 (009)</vt:lpwstr>
  </property>
  <property fmtid="{D5CDD505-2E9C-101B-9397-08002B2CF9AE}" pid="72" name="FSC#FSCIBISDOCPROPS@15.1400:TopLevelSubfileName">
    <vt:lpwstr>Schulbibliotheken 2017 (009)</vt:lpwstr>
  </property>
  <property fmtid="{D5CDD505-2E9C-101B-9397-08002B2CF9AE}" pid="73" name="FSC#FSCIBISDOCPROPS@15.1400:GroupShortName">
    <vt:lpwstr>KB</vt:lpwstr>
  </property>
  <property fmtid="{D5CDD505-2E9C-101B-9397-08002B2CF9AE}" pid="74" name="FSC#FSCIBISDOCPROPS@15.1400:OwnerAbbreviation">
    <vt:lpwstr/>
  </property>
  <property fmtid="{D5CDD505-2E9C-101B-9397-08002B2CF9AE}" pid="75" name="FSC#FSCIBISDOCPROPS@15.1400:Owner">
    <vt:lpwstr>Hefti KB, Lukas</vt:lpwstr>
  </property>
  <property fmtid="{D5CDD505-2E9C-101B-9397-08002B2CF9AE}" pid="76" name="FSC#FSCIBISDOCPROPS@15.1400:Subject">
    <vt:lpwstr>Nicht verfügbar</vt:lpwstr>
  </property>
  <property fmtid="{D5CDD505-2E9C-101B-9397-08002B2CF9AE}" pid="77" name="FSC#FSCIBISDOCPROPS@15.1400:Objectname">
    <vt:lpwstr>Fremdsprachen als Zweitsprachen</vt:lpwstr>
  </property>
  <property fmtid="{D5CDD505-2E9C-101B-9397-08002B2CF9AE}" pid="78" name="FSC#FSCIBISDOCPROPS@15.1400:Container">
    <vt:lpwstr>COO.2103.100.2.6502124</vt:lpwstr>
  </property>
  <property fmtid="{D5CDD505-2E9C-101B-9397-08002B2CF9AE}" pid="79" name="FSC#FSCIBISDOCPROPS@15.1400:ObjectCOOAddress">
    <vt:lpwstr>COO.2103.100.2.6502124</vt:lpwstr>
  </property>
  <property fmtid="{D5CDD505-2E9C-101B-9397-08002B2CF9AE}" pid="80" name="FSC#LOCALSW@2103.100:TopLevelSubfileAddress">
    <vt:lpwstr>Nicht verfügbar</vt:lpwstr>
  </property>
  <property fmtid="{D5CDD505-2E9C-101B-9397-08002B2CF9AE}" pid="81" name="FSC$NOVIRTUALATTRS">
    <vt:lpwstr/>
  </property>
  <property fmtid="{D5CDD505-2E9C-101B-9397-08002B2CF9AE}" pid="82" name="COO$NOVIRTUALATTRS">
    <vt:lpwstr/>
  </property>
  <property fmtid="{D5CDD505-2E9C-101B-9397-08002B2CF9AE}" pid="83" name="FSC$NOUSEREXPRESSIONS">
    <vt:lpwstr/>
  </property>
  <property fmtid="{D5CDD505-2E9C-101B-9397-08002B2CF9AE}" pid="84" name="COO$NOUSEREXPRESSIONS">
    <vt:lpwstr/>
  </property>
  <property fmtid="{D5CDD505-2E9C-101B-9397-08002B2CF9AE}" pid="85" name="FSC$NOPARSEFILE">
    <vt:lpwstr/>
  </property>
  <property fmtid="{D5CDD505-2E9C-101B-9397-08002B2CF9AE}" pid="86" name="COO$NOPARSEFILE">
    <vt:lpwstr/>
  </property>
  <property fmtid="{D5CDD505-2E9C-101B-9397-08002B2CF9AE}" pid="87" name="FSC#LOCALSW@2103.100:TGDOSREI">
    <vt:lpwstr/>
  </property>
  <property fmtid="{D5CDD505-2E9C-101B-9397-08002B2CF9AE}" pid="88" name="FSC#ATSTATECFG@1.1001:Office">
    <vt:lpwstr/>
  </property>
  <property fmtid="{D5CDD505-2E9C-101B-9397-08002B2CF9AE}" pid="89" name="FSC#ATSTATECFG@1.1001:Agent">
    <vt:lpwstr>Lukas Hefti KB</vt:lpwstr>
  </property>
  <property fmtid="{D5CDD505-2E9C-101B-9397-08002B2CF9AE}" pid="90" name="FSC#ATSTATECFG@1.1001:AgentPhone">
    <vt:lpwstr>+41 58 345 69 02</vt:lpwstr>
  </property>
  <property fmtid="{D5CDD505-2E9C-101B-9397-08002B2CF9AE}" pid="91" name="FSC#ATSTATECFG@1.1001:DepartmentFax">
    <vt:lpwstr/>
  </property>
  <property fmtid="{D5CDD505-2E9C-101B-9397-08002B2CF9AE}" pid="92" name="FSC#ATSTATECFG@1.1001:DepartmentEmail">
    <vt:lpwstr>kantonsbibliothek@tg.ch</vt:lpwstr>
  </property>
  <property fmtid="{D5CDD505-2E9C-101B-9397-08002B2CF9AE}" pid="93" name="FSC#ATSTATECFG@1.1001:SubfileDate">
    <vt:lpwstr>17.02.2016</vt:lpwstr>
  </property>
  <property fmtid="{D5CDD505-2E9C-101B-9397-08002B2CF9AE}" pid="94" name="FSC#ATSTATECFG@1.1001:SubfileSubject">
    <vt:lpwstr/>
  </property>
  <property fmtid="{D5CDD505-2E9C-101B-9397-08002B2CF9AE}" pid="95" name="FSC#ATSTATECFG@1.1001:DepartmentZipCode">
    <vt:lpwstr>8501</vt:lpwstr>
  </property>
  <property fmtid="{D5CDD505-2E9C-101B-9397-08002B2CF9AE}" pid="96" name="FSC#ATSTATECFG@1.1001:DepartmentCountry">
    <vt:lpwstr/>
  </property>
  <property fmtid="{D5CDD505-2E9C-101B-9397-08002B2CF9AE}" pid="97" name="FSC#ATSTATECFG@1.1001:DepartmentCity">
    <vt:lpwstr>Frauenfeld</vt:lpwstr>
  </property>
  <property fmtid="{D5CDD505-2E9C-101B-9397-08002B2CF9AE}" pid="98" name="FSC#ATSTATECFG@1.1001:DepartmentStreet">
    <vt:lpwstr>Promenadenstr. 12</vt:lpwstr>
  </property>
  <property fmtid="{D5CDD505-2E9C-101B-9397-08002B2CF9AE}" pid="99" name="FSC#ATSTATECFG@1.1001:DepartmentDVR">
    <vt:lpwstr/>
  </property>
  <property fmtid="{D5CDD505-2E9C-101B-9397-08002B2CF9AE}" pid="100" name="FSC#ATSTATECFG@1.1001:DepartmentUID">
    <vt:lpwstr>4510</vt:lpwstr>
  </property>
  <property fmtid="{D5CDD505-2E9C-101B-9397-08002B2CF9AE}" pid="101" name="FSC#ATSTATECFG@1.1001:SubfileReference">
    <vt:lpwstr>009</vt:lpwstr>
  </property>
  <property fmtid="{D5CDD505-2E9C-101B-9397-08002B2CF9AE}" pid="102" name="FSC#ATSTATECFG@1.1001:Clause">
    <vt:lpwstr/>
  </property>
  <property fmtid="{D5CDD505-2E9C-101B-9397-08002B2CF9AE}" pid="103" name="FSC#ATSTATECFG@1.1001:ApprovedSignature">
    <vt:lpwstr/>
  </property>
  <property fmtid="{D5CDD505-2E9C-101B-9397-08002B2CF9AE}" pid="104" name="FSC#ATSTATECFG@1.1001:BankAccount">
    <vt:lpwstr/>
  </property>
  <property fmtid="{D5CDD505-2E9C-101B-9397-08002B2CF9AE}" pid="105" name="FSC#ATSTATECFG@1.1001:BankAccountOwner">
    <vt:lpwstr/>
  </property>
  <property fmtid="{D5CDD505-2E9C-101B-9397-08002B2CF9AE}" pid="106" name="FSC#ATSTATECFG@1.1001:BankInstitute">
    <vt:lpwstr/>
  </property>
  <property fmtid="{D5CDD505-2E9C-101B-9397-08002B2CF9AE}" pid="107" name="FSC#ATSTATECFG@1.1001:BankAccountID">
    <vt:lpwstr/>
  </property>
  <property fmtid="{D5CDD505-2E9C-101B-9397-08002B2CF9AE}" pid="108" name="FSC#ATSTATECFG@1.1001:BankAccountIBAN">
    <vt:lpwstr/>
  </property>
  <property fmtid="{D5CDD505-2E9C-101B-9397-08002B2CF9AE}" pid="109" name="FSC#ATSTATECFG@1.1001:BankAccountBIC">
    <vt:lpwstr/>
  </property>
  <property fmtid="{D5CDD505-2E9C-101B-9397-08002B2CF9AE}" pid="110" name="FSC#ATSTATECFG@1.1001:BankName">
    <vt:lpwstr/>
  </property>
  <property fmtid="{D5CDD505-2E9C-101B-9397-08002B2CF9AE}" pid="111" name="FSC#FSCFOLIO@1.1001:docpropproject">
    <vt:lpwstr/>
  </property>
</Properties>
</file>